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 type="screen16x9"/>
  <p:notesSz cx="6858000" cy="9144000"/>
  <p:embeddedFontLs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Montserrat" panose="020B0604020202020204" charset="0"/>
      <p:regular r:id="rId43"/>
      <p:bold r:id="rId44"/>
      <p:italic r:id="rId45"/>
      <p:boldItalic r:id="rId46"/>
    </p:embeddedFont>
    <p:embeddedFont>
      <p:font typeface="Raleway" panose="020B0604020202020204" charset="0"/>
      <p:regular r:id="rId47"/>
      <p:bold r:id="rId48"/>
      <p:italic r:id="rId49"/>
      <p:boldItalic r:id="rId50"/>
    </p:embeddedFont>
    <p:embeddedFont>
      <p:font typeface="Raleway Medium" panose="020B0604020202020204" charset="0"/>
      <p:regular r:id="rId51"/>
      <p:bold r:id="rId52"/>
      <p:italic r:id="rId53"/>
      <p:boldItalic r:id="rId54"/>
    </p:embeddedFont>
    <p:embeddedFont>
      <p:font typeface="Raleway SemiBold" panose="020B0604020202020204" charset="0"/>
      <p:regular r:id="rId55"/>
      <p:bold r:id="rId56"/>
      <p:italic r:id="rId57"/>
      <p:boldItalic r:id="rId58"/>
    </p:embeddedFont>
    <p:embeddedFont>
      <p:font typeface="Red Hat Display" panose="020B0604020202020204" charset="0"/>
      <p:regular r:id="rId59"/>
      <p:bold r:id="rId60"/>
      <p:italic r:id="rId61"/>
      <p:boldItalic r:id="rId62"/>
    </p:embeddedFont>
    <p:embeddedFont>
      <p:font typeface="Red Hat Display Black" panose="020B0604020202020204" charset="0"/>
      <p:bold r:id="rId63"/>
      <p:boldItalic r:id="rId64"/>
    </p:embeddedFont>
    <p:embeddedFont>
      <p:font typeface="Red Hat Display Medium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B80669-1CEE-41AF-B749-A3D8DA5329C5}">
  <a:tblStyle styleId="{BAB80669-1CEE-41AF-B749-A3D8DA5329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1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3.xml"/><Relationship Id="rId61" Type="http://schemas.openxmlformats.org/officeDocument/2006/relationships/font" Target="fonts/font2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Relationship Id="rId34" Type="http://schemas.openxmlformats.org/officeDocument/2006/relationships/slide" Target="slides/slide32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349808762_3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349808762_3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3617a6dd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3617a6dd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3617a6dd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3617a6dd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349808762_7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349808762_7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3617a6dd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3617a6dd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349808762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349808762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2413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Categorical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74295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-GB" sz="1400" i="1">
                <a:latin typeface="Raleway"/>
                <a:ea typeface="Raleway"/>
                <a:cs typeface="Raleway"/>
                <a:sym typeface="Raleway"/>
              </a:rPr>
              <a:t>Roof_type, has_superstructure_mud_mortar_stone, has_superstructure_cement_mortar_stone</a:t>
            </a:r>
            <a:endParaRPr sz="1400" i="1"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Continuous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marL="742950" lvl="1" indent="-374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-GB" sz="1400" i="1">
                <a:latin typeface="Raleway"/>
                <a:ea typeface="Raleway"/>
                <a:cs typeface="Raleway"/>
                <a:sym typeface="Raleway"/>
              </a:rPr>
              <a:t>Count_floors_pre_eq, count_families</a:t>
            </a:r>
            <a:endParaRPr sz="1400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35ff7e71f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35ff7e71f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34980876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349808762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35ff7e71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35ff7e71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3617a6dd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3617a6dd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349808762_7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349808762_7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Kernels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Increase dimensionality of data to allow non-linearity in the hyperplane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Linear, Gaussian (rbf), etc.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C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Regularisation parameter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Gamma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○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Kernel Coefficient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349808762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349808762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Identification of important features of a building that influence the level of damage caused by the earthquake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Classification of features based on correlation-based feature selection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○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Classification of features based on the prediction of level of damage caused to buildings from machine learning models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Specific future precautions can be taken to minimise damage caused to the buildings by future earthquakes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349808762_7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349808762_7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349808762_7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349808762_7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349808762_7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349808762_7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349808762_7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7349808762_7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349808762_7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349808762_7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349808762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349808762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3617a6dd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3617a6dd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35ff7e71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35ff7e71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349808762_7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349808762_7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3617a6d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3617a6d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349808762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349808762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Richter's Predictor: Modeling </a:t>
            </a:r>
            <a:r>
              <a:rPr lang="en-GB" sz="1400">
                <a:solidFill>
                  <a:schemeClr val="accent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rPr>
              <a:t>Earthquake Damage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Each row in the dataset represents a specific building in the region that was hit by Gorkha earthquake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train_values.csv - 39 columns in this dataset consisting of information on the buildings' structure and their legal ownership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train_labels.csv - 1 column (damage_grade) in this dataset consisting of information on the level of damage to a building that was hit by the earthquake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35ff7e71f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35ff7e71f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349808762_7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349808762_7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3617a6dd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3617a6dd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7349808762_8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7349808762_8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3617a6d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83617a6d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382031201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382031201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35ff7e7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35ff7e7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349808762_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349808762_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34980876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34980876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349808762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349808762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349808762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349808762_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349808762_7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349808762_7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rot="10800000" flipH="1">
            <a:off x="0" y="-50"/>
            <a:ext cx="6081900" cy="2766600"/>
          </a:xfrm>
          <a:prstGeom prst="round1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456600" y="459275"/>
            <a:ext cx="5150400" cy="184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38" name="Google Shape;138;p14"/>
          <p:cNvSpPr/>
          <p:nvPr/>
        </p:nvSpPr>
        <p:spPr>
          <a:xfrm flipH="1">
            <a:off x="7944600" y="3944200"/>
            <a:ext cx="1199400" cy="1199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-6100" y="3429000"/>
            <a:ext cx="91500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ctrTitle"/>
          </p:nvPr>
        </p:nvSpPr>
        <p:spPr>
          <a:xfrm>
            <a:off x="1561925" y="3020412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0" y="1998300"/>
            <a:ext cx="1430700" cy="14307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6"/>
          <p:cNvGrpSpPr/>
          <p:nvPr/>
        </p:nvGrpSpPr>
        <p:grpSpPr>
          <a:xfrm>
            <a:off x="0" y="-100"/>
            <a:ext cx="9144000" cy="5143600"/>
            <a:chOff x="0" y="-100"/>
            <a:chExt cx="9144000" cy="5143600"/>
          </a:xfrm>
        </p:grpSpPr>
        <p:sp>
          <p:nvSpPr>
            <p:cNvPr id="147" name="Google Shape;147;p1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 rot="10800000" flipH="1">
              <a:off x="0" y="-100"/>
              <a:ext cx="6087900" cy="44199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6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810450" y="554575"/>
            <a:ext cx="4686900" cy="3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╸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L="4114800" lvl="8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Char char="╶"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318111" y="380177"/>
            <a:ext cx="516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72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155" name="Google Shape;155;p1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17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157" name="Google Shape;157;p17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╶"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 rot="10800000">
            <a:off x="4766875" y="300"/>
            <a:ext cx="4377000" cy="4377000"/>
          </a:xfrm>
          <a:prstGeom prst="round1Rect">
            <a:avLst>
              <a:gd name="adj" fmla="val 50000"/>
            </a:avLst>
          </a:prstGeom>
          <a:solidFill>
            <a:srgbClr val="142236">
              <a:alpha val="78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913175" y="834175"/>
            <a:ext cx="3467100" cy="6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913175" y="1593750"/>
            <a:ext cx="3467100" cy="27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>
                <a:solidFill>
                  <a:schemeClr val="dk2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╶"/>
              <a:defRPr sz="2000">
                <a:solidFill>
                  <a:schemeClr val="dk2"/>
                </a:solidFill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9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171" name="Google Shape;171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19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2"/>
          </p:nvPr>
        </p:nvSpPr>
        <p:spPr>
          <a:xfrm>
            <a:off x="4811921" y="1746150"/>
            <a:ext cx="34191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╶"/>
              <a:defRPr sz="2000"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0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182" name="Google Shape;182;p2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20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184" name="Google Shape;184;p20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0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0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2"/>
          </p:nvPr>
        </p:nvSpPr>
        <p:spPr>
          <a:xfrm>
            <a:off x="3427841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3"/>
          </p:nvPr>
        </p:nvSpPr>
        <p:spPr>
          <a:xfrm>
            <a:off x="5942507" y="1746150"/>
            <a:ext cx="22242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╶"/>
              <a:defRPr sz="16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1"/>
          <p:cNvGrpSpPr/>
          <p:nvPr/>
        </p:nvGrpSpPr>
        <p:grpSpPr>
          <a:xfrm>
            <a:off x="0" y="-50"/>
            <a:ext cx="9144000" cy="5143575"/>
            <a:chOff x="0" y="-50"/>
            <a:chExt cx="9144000" cy="5143575"/>
          </a:xfrm>
        </p:grpSpPr>
        <p:sp>
          <p:nvSpPr>
            <p:cNvPr id="194" name="Google Shape;194;p21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142236">
                <a:alpha val="79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" name="Google Shape;195;p21"/>
            <p:cNvGrpSpPr/>
            <p:nvPr/>
          </p:nvGrpSpPr>
          <p:grpSpPr>
            <a:xfrm>
              <a:off x="0" y="-50"/>
              <a:ext cx="9144000" cy="5143575"/>
              <a:chOff x="0" y="-250"/>
              <a:chExt cx="9144000" cy="5143575"/>
            </a:xfrm>
          </p:grpSpPr>
          <p:sp>
            <p:nvSpPr>
              <p:cNvPr id="196" name="Google Shape;196;p21"/>
              <p:cNvSpPr/>
              <p:nvPr/>
            </p:nvSpPr>
            <p:spPr>
              <a:xfrm>
                <a:off x="0" y="-225"/>
                <a:ext cx="9144000" cy="5143500"/>
              </a:xfrm>
              <a:prstGeom prst="frame">
                <a:avLst>
                  <a:gd name="adj1" fmla="val 875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 rot="10800000" flipH="1">
                <a:off x="0" y="-250"/>
                <a:ext cx="4115400" cy="1415100"/>
              </a:xfrm>
              <a:prstGeom prst="round1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 flipH="1">
                <a:off x="8760600" y="4759925"/>
                <a:ext cx="383400" cy="383400"/>
              </a:xfrm>
              <a:prstGeom prst="round1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2"/>
          <p:cNvGrpSpPr/>
          <p:nvPr/>
        </p:nvGrpSpPr>
        <p:grpSpPr>
          <a:xfrm>
            <a:off x="0" y="4632875"/>
            <a:ext cx="9144000" cy="510650"/>
            <a:chOff x="0" y="4632675"/>
            <a:chExt cx="9144000" cy="510650"/>
          </a:xfrm>
        </p:grpSpPr>
        <p:sp>
          <p:nvSpPr>
            <p:cNvPr id="203" name="Google Shape;203;p22"/>
            <p:cNvSpPr/>
            <p:nvPr/>
          </p:nvSpPr>
          <p:spPr>
            <a:xfrm>
              <a:off x="0" y="4632675"/>
              <a:ext cx="6087900" cy="51060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 flipH="1">
              <a:off x="8760600" y="4759925"/>
              <a:ext cx="383400" cy="383400"/>
            </a:xfrm>
            <a:prstGeom prst="round1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457200" y="4632750"/>
            <a:ext cx="5229000" cy="51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Veiled">
  <p:cSld name="BLANK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42236">
              <a:alpha val="7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0" y="-25"/>
            <a:ext cx="9144000" cy="5143500"/>
            <a:chOff x="0" y="-225"/>
            <a:chExt cx="9144000" cy="5143500"/>
          </a:xfrm>
        </p:grpSpPr>
        <p:sp>
          <p:nvSpPr>
            <p:cNvPr id="216" name="Google Shape;216;p25"/>
            <p:cNvSpPr/>
            <p:nvPr/>
          </p:nvSpPr>
          <p:spPr>
            <a:xfrm>
              <a:off x="0" y="-225"/>
              <a:ext cx="9144000" cy="5143500"/>
            </a:xfrm>
            <a:prstGeom prst="frame">
              <a:avLst>
                <a:gd name="adj1" fmla="val 8758"/>
              </a:avLst>
            </a:prstGeom>
            <a:solidFill>
              <a:srgbClr val="142236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 rot="10800000" flipH="1">
              <a:off x="0" y="-175"/>
              <a:ext cx="4572000" cy="9063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218" name="Google Shape;218;p25"/>
          <p:cNvSpPr/>
          <p:nvPr/>
        </p:nvSpPr>
        <p:spPr>
          <a:xfrm flipH="1">
            <a:off x="8760600" y="4760125"/>
            <a:ext cx="383400" cy="383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sldNum" idx="12"/>
          </p:nvPr>
        </p:nvSpPr>
        <p:spPr>
          <a:xfrm>
            <a:off x="8760475" y="4759953"/>
            <a:ext cx="383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0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 Black"/>
              <a:buNone/>
              <a:defRPr sz="26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"/>
              <a:buChar char="╸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╶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efiks.com/2018/10/04/a-step-by-step-gradient-boosting-decision-tree-example/" TargetMode="External"/><Relationship Id="rId5" Type="http://schemas.openxmlformats.org/officeDocument/2006/relationships/hyperlink" Target="https://tex.stackexchange.com/questions/503883/illustrating-the-random-forest-algorithm-in-tikz" TargetMode="Externa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ctrTitle"/>
          </p:nvPr>
        </p:nvSpPr>
        <p:spPr>
          <a:xfrm>
            <a:off x="284450" y="280275"/>
            <a:ext cx="5150400" cy="126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Modelling </a:t>
            </a:r>
            <a:r>
              <a:rPr lang="en-GB" sz="4000">
                <a:solidFill>
                  <a:schemeClr val="accent1"/>
                </a:solidFill>
              </a:rPr>
              <a:t>Earthquake Damage</a:t>
            </a:r>
            <a:endParaRPr sz="4000"/>
          </a:p>
        </p:txBody>
      </p:sp>
      <p:grpSp>
        <p:nvGrpSpPr>
          <p:cNvPr id="225" name="Google Shape;225;p26"/>
          <p:cNvGrpSpPr/>
          <p:nvPr/>
        </p:nvGrpSpPr>
        <p:grpSpPr>
          <a:xfrm>
            <a:off x="8292959" y="4339371"/>
            <a:ext cx="660182" cy="586527"/>
            <a:chOff x="5292575" y="3681900"/>
            <a:chExt cx="420150" cy="373275"/>
          </a:xfrm>
        </p:grpSpPr>
        <p:sp>
          <p:nvSpPr>
            <p:cNvPr id="226" name="Google Shape;226;p2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6"/>
          <p:cNvSpPr txBox="1"/>
          <p:nvPr/>
        </p:nvSpPr>
        <p:spPr>
          <a:xfrm>
            <a:off x="-139525" y="1618375"/>
            <a:ext cx="56259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CZ1015 Introduction to Data Science and Artificial Intelligence</a:t>
            </a:r>
            <a:endParaRPr sz="12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Mini-Project Presentation</a:t>
            </a:r>
            <a:endParaRPr sz="12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ed Hat Display"/>
                <a:ea typeface="Red Hat Display"/>
                <a:cs typeface="Red Hat Display"/>
                <a:sym typeface="Red Hat Display"/>
              </a:rPr>
              <a:t>Chua Chiah Soon, Garg Astha, Ho Wei Yi Stanley, Nurul Afiqah Binte Arisfadzillah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geo_level_1_id vs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damage_grade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18400"/>
            <a:ext cx="5425051" cy="32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/>
        </p:nvSpPr>
        <p:spPr>
          <a:xfrm>
            <a:off x="6072800" y="2103500"/>
            <a:ext cx="2586000" cy="17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geo_level_1_id values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8, 17, 18, 21 have more </a:t>
            </a:r>
            <a:r>
              <a:rPr lang="en-GB" u="sng">
                <a:solidFill>
                  <a:srgbClr val="FF00FF"/>
                </a:solidFill>
                <a:latin typeface="Raleway"/>
                <a:ea typeface="Raleway"/>
                <a:cs typeface="Raleway"/>
                <a:sym typeface="Raleway"/>
              </a:rPr>
              <a:t>higher-damaged</a:t>
            </a: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buildings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geo_level_1_id values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13, 20, 26 have more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6FA8DC"/>
                </a:solidFill>
                <a:latin typeface="Raleway"/>
                <a:ea typeface="Raleway"/>
                <a:cs typeface="Raleway"/>
                <a:sym typeface="Raleway"/>
              </a:rPr>
              <a:t>lower-damaged</a:t>
            </a:r>
            <a:r>
              <a:rPr lang="en-GB">
                <a:solidFill>
                  <a:srgbClr val="6FA8D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buildings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2099675" y="2777500"/>
            <a:ext cx="252000" cy="3024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3544250" y="3499000"/>
            <a:ext cx="252000" cy="3024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5"/>
          <p:cNvSpPr/>
          <p:nvPr/>
        </p:nvSpPr>
        <p:spPr>
          <a:xfrm>
            <a:off x="3690550" y="4011600"/>
            <a:ext cx="252000" cy="3024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5"/>
          <p:cNvSpPr/>
          <p:nvPr/>
        </p:nvSpPr>
        <p:spPr>
          <a:xfrm>
            <a:off x="4231950" y="3231550"/>
            <a:ext cx="162300" cy="3024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2850000" y="4011600"/>
            <a:ext cx="252000" cy="302400"/>
          </a:xfrm>
          <a:prstGeom prst="ellipse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4947425" y="3040200"/>
            <a:ext cx="252000" cy="302400"/>
          </a:xfrm>
          <a:prstGeom prst="ellipse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"/>
          <p:cNvSpPr/>
          <p:nvPr/>
        </p:nvSpPr>
        <p:spPr>
          <a:xfrm>
            <a:off x="3979950" y="3861600"/>
            <a:ext cx="252000" cy="302400"/>
          </a:xfrm>
          <a:prstGeom prst="ellipse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1352513" y="87450"/>
            <a:ext cx="19596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Higher-damaged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5792950" y="87450"/>
            <a:ext cx="19596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Lower-damaged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364350" y="4192600"/>
            <a:ext cx="84153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Continuous features: age, count_floors_pre_eq, area_percentage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Binary features: has_superstructure_mud_mortar_stone, has_superstructure_cement_mortar_brick, has_superstructure_rc_engineered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8" name="Google Shape;328;p36"/>
          <p:cNvPicPr preferRelativeResize="0"/>
          <p:nvPr/>
        </p:nvPicPr>
        <p:blipFill rotWithShape="1">
          <a:blip r:embed="rId3">
            <a:alphaModFix/>
          </a:blip>
          <a:srcRect b="950"/>
          <a:stretch/>
        </p:blipFill>
        <p:spPr>
          <a:xfrm>
            <a:off x="4639150" y="433350"/>
            <a:ext cx="4325025" cy="37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75" y="433350"/>
            <a:ext cx="4364225" cy="379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Interesting </a:t>
            </a:r>
            <a:r>
              <a:rPr lang="en-GB">
                <a:solidFill>
                  <a:schemeClr val="accent1"/>
                </a:solidFill>
              </a:rPr>
              <a:t>Observation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774025" y="2505175"/>
            <a:ext cx="36204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Plotting area_percentage against height_percentage</a:t>
            </a:r>
            <a:endParaRPr sz="18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367531-A0FD-4500-8858-0ED64C108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08" t="37802" r="47698" b="22540"/>
          <a:stretch/>
        </p:blipFill>
        <p:spPr>
          <a:xfrm>
            <a:off x="4516733" y="1221374"/>
            <a:ext cx="3572190" cy="30769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title"/>
          </p:nvPr>
        </p:nvSpPr>
        <p:spPr>
          <a:xfrm>
            <a:off x="457200" y="387125"/>
            <a:ext cx="3171300" cy="10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Interesting </a:t>
            </a:r>
            <a:r>
              <a:rPr lang="en-GB">
                <a:solidFill>
                  <a:schemeClr val="accent1"/>
                </a:solidFill>
              </a:rPr>
              <a:t>Observation</a:t>
            </a:r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body" idx="1"/>
          </p:nvPr>
        </p:nvSpPr>
        <p:spPr>
          <a:xfrm>
            <a:off x="549502" y="1540350"/>
            <a:ext cx="4302600" cy="6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Introducing a new variable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Ratio=</a:t>
            </a:r>
            <a:r>
              <a:rPr lang="en-GB" sz="1600" dirty="0" err="1"/>
              <a:t>area_percentage</a:t>
            </a:r>
            <a:r>
              <a:rPr lang="en-GB" sz="1600" dirty="0"/>
              <a:t>/</a:t>
            </a:r>
            <a:r>
              <a:rPr lang="en-GB" sz="1600" dirty="0" err="1"/>
              <a:t>height_percentage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8F1B5-4CBD-42CB-BF5C-D226046F5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3" t="39966" r="45310" b="35727"/>
          <a:stretch/>
        </p:blipFill>
        <p:spPr>
          <a:xfrm>
            <a:off x="623059" y="2488578"/>
            <a:ext cx="3749420" cy="1833030"/>
          </a:xfrm>
          <a:prstGeom prst="rect">
            <a:avLst/>
          </a:prstGeom>
        </p:spPr>
      </p:pic>
      <p:sp>
        <p:nvSpPr>
          <p:cNvPr id="345" name="Google Shape;345;p38"/>
          <p:cNvSpPr/>
          <p:nvPr/>
        </p:nvSpPr>
        <p:spPr>
          <a:xfrm>
            <a:off x="1955912" y="2916449"/>
            <a:ext cx="1083714" cy="65574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CB576-A1CB-4D5E-AF8B-7DAC73645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43" t="35263" r="45767" b="40219"/>
          <a:stretch/>
        </p:blipFill>
        <p:spPr>
          <a:xfrm>
            <a:off x="4673573" y="2488578"/>
            <a:ext cx="3674804" cy="1837405"/>
          </a:xfrm>
          <a:prstGeom prst="rect">
            <a:avLst/>
          </a:prstGeom>
        </p:spPr>
      </p:pic>
      <p:sp>
        <p:nvSpPr>
          <p:cNvPr id="346" name="Google Shape;346;p38"/>
          <p:cNvSpPr/>
          <p:nvPr/>
        </p:nvSpPr>
        <p:spPr>
          <a:xfrm>
            <a:off x="6169331" y="3754178"/>
            <a:ext cx="765600" cy="2085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457200" y="36390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>
                <a:solidFill>
                  <a:schemeClr val="accent1"/>
                </a:solidFill>
              </a:rPr>
              <a:t>Exploration</a:t>
            </a:r>
            <a:r>
              <a:rPr lang="en-GB"/>
              <a:t> and </a:t>
            </a:r>
            <a:r>
              <a:rPr lang="en-GB">
                <a:solidFill>
                  <a:schemeClr val="accent1"/>
                </a:solidFill>
              </a:rPr>
              <a:t>Visualization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9"/>
          <p:cNvSpPr txBox="1"/>
          <p:nvPr/>
        </p:nvSpPr>
        <p:spPr>
          <a:xfrm>
            <a:off x="869300" y="1554650"/>
            <a:ext cx="33108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Variations in proportion</a:t>
            </a:r>
            <a:r>
              <a:rPr lang="en-GB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for each feature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869300" y="2406725"/>
            <a:ext cx="40260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n-GB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Categorical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●"/>
            </a:pPr>
            <a:r>
              <a:rPr lang="en-GB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Boolean</a:t>
            </a: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GB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Highly imbalanced classes</a:t>
            </a: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D89FC-1C95-4195-9280-A41972F7B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56" t="24616" r="16138" b="41196"/>
          <a:stretch/>
        </p:blipFill>
        <p:spPr>
          <a:xfrm>
            <a:off x="4040601" y="1554650"/>
            <a:ext cx="4241678" cy="1536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273DB0-0B0C-4CA2-BE0F-455C6340D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82" t="28132" r="16593" b="37778"/>
          <a:stretch/>
        </p:blipFill>
        <p:spPr>
          <a:xfrm>
            <a:off x="4054393" y="3120154"/>
            <a:ext cx="4220307" cy="15439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>
            <a:spLocks noGrp="1"/>
          </p:cNvSpPr>
          <p:nvPr>
            <p:ph type="ctrTitle"/>
          </p:nvPr>
        </p:nvSpPr>
        <p:spPr>
          <a:xfrm>
            <a:off x="1561925" y="2903912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Statistical Analysis</a:t>
            </a:r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Selecting the most important features that affect the damage.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Statistical </a:t>
            </a:r>
            <a:r>
              <a:rPr lang="en-GB">
                <a:solidFill>
                  <a:schemeClr val="accent1"/>
                </a:solidFill>
              </a:rPr>
              <a:t>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body" idx="1"/>
          </p:nvPr>
        </p:nvSpPr>
        <p:spPr>
          <a:xfrm>
            <a:off x="5365775" y="2612650"/>
            <a:ext cx="3327600" cy="147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sz="1400"/>
              <a:t>Continuous features 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</a:pPr>
            <a:r>
              <a:rPr lang="en-GB" sz="1400"/>
              <a:t>F_test	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 sz="1400"/>
              <a:t>Categorical/Boolean features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 sz="1400"/>
              <a:t>Mutual Information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9" name="Google Shape;369;p41"/>
          <p:cNvSpPr txBox="1">
            <a:spLocks noGrp="1"/>
          </p:cNvSpPr>
          <p:nvPr>
            <p:ph type="body" idx="1"/>
          </p:nvPr>
        </p:nvSpPr>
        <p:spPr>
          <a:xfrm>
            <a:off x="5710175" y="1981350"/>
            <a:ext cx="2638800" cy="5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Feature selection</a:t>
            </a:r>
            <a:endParaRPr b="1"/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25" y="1470850"/>
            <a:ext cx="4748675" cy="315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41"/>
          <p:cNvCxnSpPr/>
          <p:nvPr/>
        </p:nvCxnSpPr>
        <p:spPr>
          <a:xfrm>
            <a:off x="555975" y="2435750"/>
            <a:ext cx="27255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41"/>
          <p:cNvCxnSpPr/>
          <p:nvPr/>
        </p:nvCxnSpPr>
        <p:spPr>
          <a:xfrm>
            <a:off x="555950" y="3476300"/>
            <a:ext cx="2725500" cy="10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41"/>
          <p:cNvCxnSpPr/>
          <p:nvPr/>
        </p:nvCxnSpPr>
        <p:spPr>
          <a:xfrm>
            <a:off x="555975" y="4593700"/>
            <a:ext cx="4658700" cy="1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>
            <a:spLocks noGrp="1"/>
          </p:cNvSpPr>
          <p:nvPr>
            <p:ph type="ctrTitle"/>
          </p:nvPr>
        </p:nvSpPr>
        <p:spPr>
          <a:xfrm>
            <a:off x="1495350" y="2762412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models and predicting the damage grade of buildings.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>
            <a:spLocks noGrp="1"/>
          </p:cNvSpPr>
          <p:nvPr>
            <p:ph type="title"/>
          </p:nvPr>
        </p:nvSpPr>
        <p:spPr>
          <a:xfrm>
            <a:off x="451150" y="260575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GridSearchCV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2114975" y="2999550"/>
            <a:ext cx="42843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Optimise results by selecting hyperparameters from pre-defined “grid” of values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Cross Validation to ensure reliable results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6" name="Google Shape;3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600" y="1678978"/>
            <a:ext cx="6690226" cy="11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>
            <a:spLocks noGrp="1"/>
          </p:cNvSpPr>
          <p:nvPr>
            <p:ph type="title"/>
          </p:nvPr>
        </p:nvSpPr>
        <p:spPr>
          <a:xfrm>
            <a:off x="463300" y="261150"/>
            <a:ext cx="3990600" cy="10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Support Vector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Machine (SVM)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475" y="2837950"/>
            <a:ext cx="3858901" cy="16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790400" y="2015150"/>
            <a:ext cx="3582300" cy="16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GB" sz="1200"/>
              <a:t>Supervised ML technique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GB" sz="1200"/>
              <a:t>Parameters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</a:pPr>
            <a:r>
              <a:rPr lang="en-GB" sz="1200"/>
              <a:t>C, Kernel, Gamma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/>
              <a:t>Data Preparation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/>
              <a:t>One-Hot Encoding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150" y="570375"/>
            <a:ext cx="2093550" cy="20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245" y="3497350"/>
            <a:ext cx="3444451" cy="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/>
          <p:nvPr/>
        </p:nvSpPr>
        <p:spPr>
          <a:xfrm>
            <a:off x="2508125" y="4078150"/>
            <a:ext cx="891600" cy="183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F70AF7-7EFC-43E5-8B0E-CAA8BAF091B7}"/>
              </a:ext>
            </a:extLst>
          </p:cNvPr>
          <p:cNvSpPr txBox="1"/>
          <p:nvPr/>
        </p:nvSpPr>
        <p:spPr>
          <a:xfrm>
            <a:off x="155717" y="4690050"/>
            <a:ext cx="859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Please Note- The code for SVM is in a .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00"/>
                </a:highlight>
              </a:rPr>
              <a:t>py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 file. It took a long time to compute so we could not integrate it with the .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00"/>
                </a:highlight>
              </a:rPr>
              <a:t>ipynb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 notebook. </a:t>
            </a:r>
            <a:endParaRPr lang="en-SG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 idx="4294967295"/>
          </p:nvPr>
        </p:nvSpPr>
        <p:spPr>
          <a:xfrm>
            <a:off x="363550" y="307800"/>
            <a:ext cx="3633000" cy="569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Problem Statements</a:t>
            </a:r>
            <a:endParaRPr sz="2400">
              <a:solidFill>
                <a:schemeClr val="accent1"/>
              </a:solidFill>
            </a:endParaRPr>
          </a:p>
        </p:txBody>
      </p:sp>
      <p:graphicFrame>
        <p:nvGraphicFramePr>
          <p:cNvPr id="239" name="Google Shape;239;p27"/>
          <p:cNvGraphicFramePr/>
          <p:nvPr/>
        </p:nvGraphicFramePr>
        <p:xfrm>
          <a:off x="363550" y="1109050"/>
          <a:ext cx="8367600" cy="3566100"/>
        </p:xfrm>
        <a:graphic>
          <a:graphicData uri="http://schemas.openxmlformats.org/drawingml/2006/table">
            <a:tbl>
              <a:tblPr>
                <a:noFill/>
                <a:tableStyleId>{BAB80669-1CEE-41AF-B749-A3D8DA5329C5}</a:tableStyleId>
              </a:tblPr>
              <a:tblGrid>
                <a:gridCol w="209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1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0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Data Exploration and Visualization</a:t>
                      </a:r>
                      <a:endParaRPr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Classification model training and testing</a:t>
                      </a:r>
                      <a:endParaRPr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Data Exploration and Visualization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Classification model training and testing</a:t>
                      </a:r>
                      <a:endParaRPr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9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What are the most important factors which affect the damage grade of the buildings?</a:t>
                      </a:r>
                      <a:endParaRPr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Predict the damage grade of the buildings by training the models based on the given dataset.</a:t>
                      </a:r>
                      <a:endParaRPr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What are the ideal materials to be used in the construction that would suffer least damage?</a:t>
                      </a:r>
                      <a:endParaRPr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Create your own building.</a:t>
                      </a:r>
                      <a:endParaRPr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Predict the damage it might suffer in case of earthquake.</a:t>
                      </a:r>
                      <a:endParaRPr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40" name="Google Shape;240;p27"/>
          <p:cNvGrpSpPr/>
          <p:nvPr/>
        </p:nvGrpSpPr>
        <p:grpSpPr>
          <a:xfrm>
            <a:off x="980178" y="2185264"/>
            <a:ext cx="869628" cy="772959"/>
            <a:chOff x="3932350" y="3714775"/>
            <a:chExt cx="439650" cy="319075"/>
          </a:xfrm>
        </p:grpSpPr>
        <p:sp>
          <p:nvSpPr>
            <p:cNvPr id="241" name="Google Shape;241;p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27"/>
          <p:cNvGrpSpPr/>
          <p:nvPr/>
        </p:nvGrpSpPr>
        <p:grpSpPr>
          <a:xfrm>
            <a:off x="2990163" y="2195330"/>
            <a:ext cx="1169720" cy="752833"/>
            <a:chOff x="5247525" y="3007275"/>
            <a:chExt cx="517575" cy="384825"/>
          </a:xfrm>
        </p:grpSpPr>
        <p:sp>
          <p:nvSpPr>
            <p:cNvPr id="247" name="Google Shape;247;p2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7"/>
          <p:cNvSpPr/>
          <p:nvPr/>
        </p:nvSpPr>
        <p:spPr>
          <a:xfrm>
            <a:off x="5159865" y="2175247"/>
            <a:ext cx="912431" cy="772938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7336599" y="2175251"/>
            <a:ext cx="757189" cy="772934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381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title"/>
          </p:nvPr>
        </p:nvSpPr>
        <p:spPr>
          <a:xfrm>
            <a:off x="441700" y="131725"/>
            <a:ext cx="4285500" cy="128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1"/>
                </a:solidFill>
              </a:rPr>
              <a:t>Predicting damage </a:t>
            </a:r>
            <a:endParaRPr sz="24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1"/>
                </a:solidFill>
              </a:rPr>
              <a:t>grade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924250" y="1513100"/>
            <a:ext cx="4538700" cy="6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latin typeface="Raleway Medium"/>
                <a:ea typeface="Raleway Medium"/>
                <a:cs typeface="Raleway Medium"/>
                <a:sym typeface="Raleway Medium"/>
              </a:rPr>
              <a:t>Multivariate Decision Tree</a:t>
            </a:r>
            <a:endParaRPr sz="2000"/>
          </a:p>
        </p:txBody>
      </p:sp>
      <p:sp>
        <p:nvSpPr>
          <p:cNvPr id="403" name="Google Shape;403;p45"/>
          <p:cNvSpPr/>
          <p:nvPr/>
        </p:nvSpPr>
        <p:spPr>
          <a:xfrm>
            <a:off x="1999850" y="4066550"/>
            <a:ext cx="284700" cy="121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50" y="2308525"/>
            <a:ext cx="4245675" cy="113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50" y="3573646"/>
            <a:ext cx="4245669" cy="84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6150" y="1513100"/>
            <a:ext cx="2608024" cy="17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5"/>
          <p:cNvSpPr/>
          <p:nvPr/>
        </p:nvSpPr>
        <p:spPr>
          <a:xfrm>
            <a:off x="1832975" y="3293525"/>
            <a:ext cx="727200" cy="171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Ensemble methods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59448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14" name="Google Shape;414;p46"/>
          <p:cNvGraphicFramePr/>
          <p:nvPr/>
        </p:nvGraphicFramePr>
        <p:xfrm>
          <a:off x="618025" y="1465950"/>
          <a:ext cx="7957650" cy="3200340"/>
        </p:xfrm>
        <a:graphic>
          <a:graphicData uri="http://schemas.openxmlformats.org/drawingml/2006/table">
            <a:tbl>
              <a:tblPr>
                <a:noFill/>
                <a:tableStyleId>{BAB80669-1CEE-41AF-B749-A3D8DA5329C5}</a:tableStyleId>
              </a:tblPr>
              <a:tblGrid>
                <a:gridCol w="395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Random Forest Classifier</a:t>
                      </a:r>
                      <a:endParaRPr sz="1800"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Gradient Boosting Classifier</a:t>
                      </a:r>
                      <a:endParaRPr sz="1800"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 accuracy of ~72% is achieved.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 accuracy of ~68% is achieved from GradientBoosting and ~74% from XGBClassifier (with GridSearchCV).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15" name="Google Shape;4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00" y="2010025"/>
            <a:ext cx="3767476" cy="18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 rotWithShape="1">
          <a:blip r:embed="rId4">
            <a:alphaModFix/>
          </a:blip>
          <a:srcRect l="18486" t="20481" r="20321" b="44387"/>
          <a:stretch/>
        </p:blipFill>
        <p:spPr>
          <a:xfrm>
            <a:off x="4652450" y="2010025"/>
            <a:ext cx="3871850" cy="15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6"/>
          <p:cNvSpPr txBox="1"/>
          <p:nvPr/>
        </p:nvSpPr>
        <p:spPr>
          <a:xfrm>
            <a:off x="116525" y="4670025"/>
            <a:ext cx="61839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[1]</a:t>
            </a:r>
            <a:r>
              <a:rPr lang="en-GB"/>
              <a:t> </a:t>
            </a:r>
            <a:r>
              <a:rPr lang="en-GB" sz="700" u="sng">
                <a:hlinkClick r:id="rId5"/>
              </a:rPr>
              <a:t>https://tex.stackexchange.com/questions/503883/illustrating-the-random-forest-algorithm-in-tikz</a:t>
            </a:r>
            <a:endParaRPr sz="7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aleway"/>
                <a:ea typeface="Raleway"/>
                <a:cs typeface="Raleway"/>
                <a:sym typeface="Raleway"/>
              </a:rPr>
              <a:t>[2] </a:t>
            </a:r>
            <a:r>
              <a:rPr lang="en-GB" sz="700" u="sng">
                <a:hlinkClick r:id="rId6"/>
              </a:rPr>
              <a:t>https://sefiks.com/2018/10/04/a-step-by-step-gradient-boosting-decision-tree-example/</a:t>
            </a:r>
            <a:endParaRPr sz="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title"/>
          </p:nvPr>
        </p:nvSpPr>
        <p:spPr>
          <a:xfrm>
            <a:off x="457200" y="294475"/>
            <a:ext cx="3171300" cy="112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Random Forest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23" name="Google Shape;423;p47"/>
          <p:cNvPicPr preferRelativeResize="0"/>
          <p:nvPr/>
        </p:nvPicPr>
        <p:blipFill rotWithShape="1">
          <a:blip r:embed="rId3">
            <a:alphaModFix/>
          </a:blip>
          <a:srcRect l="21308" t="30989" r="13409" b="27127"/>
          <a:stretch/>
        </p:blipFill>
        <p:spPr>
          <a:xfrm>
            <a:off x="702150" y="1784125"/>
            <a:ext cx="5036949" cy="21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7"/>
          <p:cNvPicPr preferRelativeResize="0"/>
          <p:nvPr/>
        </p:nvPicPr>
        <p:blipFill rotWithShape="1">
          <a:blip r:embed="rId4">
            <a:alphaModFix/>
          </a:blip>
          <a:srcRect l="21845" t="47507" r="44607" b="18646"/>
          <a:stretch/>
        </p:blipFill>
        <p:spPr>
          <a:xfrm>
            <a:off x="5910775" y="1990763"/>
            <a:ext cx="2588224" cy="174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/>
        </p:nvSpPr>
        <p:spPr>
          <a:xfrm>
            <a:off x="556725" y="4114825"/>
            <a:ext cx="4457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n_estimators:</a:t>
            </a: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Number of trees in the forest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5765413" y="3890075"/>
            <a:ext cx="2588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Confusion Matrix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7" name="Google Shape;427;p47"/>
          <p:cNvSpPr/>
          <p:nvPr/>
        </p:nvSpPr>
        <p:spPr>
          <a:xfrm>
            <a:off x="2216600" y="3609925"/>
            <a:ext cx="284700" cy="121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457200" y="333225"/>
            <a:ext cx="3171300" cy="108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Gradient Boosting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33" name="Google Shape;433;p48"/>
          <p:cNvPicPr preferRelativeResize="0"/>
          <p:nvPr/>
        </p:nvPicPr>
        <p:blipFill rotWithShape="1">
          <a:blip r:embed="rId3">
            <a:alphaModFix/>
          </a:blip>
          <a:srcRect l="21378" t="33298" r="13639" b="29640"/>
          <a:stretch/>
        </p:blipFill>
        <p:spPr>
          <a:xfrm>
            <a:off x="581225" y="1746163"/>
            <a:ext cx="5373753" cy="204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8"/>
          <p:cNvPicPr preferRelativeResize="0"/>
          <p:nvPr/>
        </p:nvPicPr>
        <p:blipFill rotWithShape="1">
          <a:blip r:embed="rId4">
            <a:alphaModFix/>
          </a:blip>
          <a:srcRect l="21808" t="44494" r="44242" b="21255"/>
          <a:stretch/>
        </p:blipFill>
        <p:spPr>
          <a:xfrm>
            <a:off x="6036600" y="1886925"/>
            <a:ext cx="2619199" cy="17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8"/>
          <p:cNvSpPr/>
          <p:nvPr/>
        </p:nvSpPr>
        <p:spPr>
          <a:xfrm>
            <a:off x="2232900" y="3434000"/>
            <a:ext cx="284700" cy="121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>
            <a:spLocks noGrp="1"/>
          </p:cNvSpPr>
          <p:nvPr>
            <p:ph type="title"/>
          </p:nvPr>
        </p:nvSpPr>
        <p:spPr>
          <a:xfrm>
            <a:off x="457200" y="387450"/>
            <a:ext cx="3171300" cy="103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XGBClassifier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41" name="Google Shape;4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200" y="1989075"/>
            <a:ext cx="2688899" cy="19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9"/>
          <p:cNvSpPr txBox="1"/>
          <p:nvPr/>
        </p:nvSpPr>
        <p:spPr>
          <a:xfrm>
            <a:off x="4572000" y="584700"/>
            <a:ext cx="35814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➔"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‘Regularized boosting‘ technique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"/>
              <a:buChar char="➔"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Implements parallel processing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3" name="Google Shape;4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25" y="1483200"/>
            <a:ext cx="5089376" cy="31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9"/>
          <p:cNvSpPr/>
          <p:nvPr/>
        </p:nvSpPr>
        <p:spPr>
          <a:xfrm>
            <a:off x="3066675" y="4209250"/>
            <a:ext cx="348900" cy="1803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>
            <a:spLocks noGrp="1"/>
          </p:cNvSpPr>
          <p:nvPr>
            <p:ph type="title"/>
          </p:nvPr>
        </p:nvSpPr>
        <p:spPr>
          <a:xfrm>
            <a:off x="422825" y="386050"/>
            <a:ext cx="3806400" cy="103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Machine Learning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1"/>
                </a:solidFill>
              </a:rPr>
              <a:t>GridSearchCV </a:t>
            </a:r>
            <a:r>
              <a:rPr lang="en-GB" sz="2400">
                <a:solidFill>
                  <a:srgbClr val="000000"/>
                </a:solidFill>
              </a:rPr>
              <a:t>example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450" name="Google Shape;4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575" y="539175"/>
            <a:ext cx="4456751" cy="31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0"/>
          <p:cNvPicPr preferRelativeResize="0"/>
          <p:nvPr/>
        </p:nvPicPr>
        <p:blipFill rotWithShape="1">
          <a:blip r:embed="rId4">
            <a:alphaModFix/>
          </a:blip>
          <a:srcRect t="30521"/>
          <a:stretch/>
        </p:blipFill>
        <p:spPr>
          <a:xfrm>
            <a:off x="655650" y="4077000"/>
            <a:ext cx="7832699" cy="492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452" name="Google Shape;452;p50"/>
          <p:cNvSpPr txBox="1"/>
          <p:nvPr/>
        </p:nvSpPr>
        <p:spPr>
          <a:xfrm>
            <a:off x="422825" y="1525175"/>
            <a:ext cx="3806400" cy="1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Char char="-"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After fine-tuning of hyperparameters from the grid shown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=&gt; Accuracy score improved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594425" y="2717400"/>
            <a:ext cx="822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Before: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4" name="Google Shape;454;p50"/>
          <p:cNvSpPr txBox="1"/>
          <p:nvPr/>
        </p:nvSpPr>
        <p:spPr>
          <a:xfrm>
            <a:off x="650075" y="3101050"/>
            <a:ext cx="7107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After: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5" name="Google Shape;45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688" y="3155800"/>
            <a:ext cx="16478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1963" y="2828700"/>
            <a:ext cx="1619250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0"/>
          <p:cNvSpPr txBox="1"/>
          <p:nvPr/>
        </p:nvSpPr>
        <p:spPr>
          <a:xfrm>
            <a:off x="594425" y="3696925"/>
            <a:ext cx="2695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Optimal parameters: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487350" y="391775"/>
            <a:ext cx="2898000" cy="10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Importance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1"/>
          </p:nvPr>
        </p:nvSpPr>
        <p:spPr>
          <a:xfrm>
            <a:off x="722400" y="2292025"/>
            <a:ext cx="2427900" cy="14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/>
              <a:t>Top 20 factors (in categories) affecting damage grade </a:t>
            </a:r>
            <a:br>
              <a:rPr lang="en-GB" sz="1400"/>
            </a:br>
            <a:r>
              <a:rPr lang="en-GB" sz="1400"/>
              <a:t>(in ascending order from top to bottom) using model with highest accuracy score (XGBClassifier)</a:t>
            </a:r>
            <a:endParaRPr sz="1400"/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050" y="336550"/>
            <a:ext cx="5312974" cy="46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ctrTitle"/>
          </p:nvPr>
        </p:nvSpPr>
        <p:spPr>
          <a:xfrm>
            <a:off x="1561925" y="2263786"/>
            <a:ext cx="7003800" cy="119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building materials suffer least damage from earthquake?</a:t>
            </a:r>
            <a:endParaRPr/>
          </a:p>
        </p:txBody>
      </p:sp>
      <p:sp>
        <p:nvSpPr>
          <p:cNvPr id="470" name="Google Shape;470;p52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Choosing the ideal materials that sustain least damage.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>
            <a:spLocks noGrp="1"/>
          </p:cNvSpPr>
          <p:nvPr>
            <p:ph type="title"/>
          </p:nvPr>
        </p:nvSpPr>
        <p:spPr>
          <a:xfrm>
            <a:off x="457200" y="395200"/>
            <a:ext cx="3171300" cy="102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Ideal Materials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6" name="Google Shape;476;p53"/>
          <p:cNvSpPr txBox="1">
            <a:spLocks noGrp="1"/>
          </p:cNvSpPr>
          <p:nvPr>
            <p:ph type="body" idx="1"/>
          </p:nvPr>
        </p:nvSpPr>
        <p:spPr>
          <a:xfrm>
            <a:off x="913175" y="2456475"/>
            <a:ext cx="5944800" cy="21033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The ‘ideal’ materials identified are -</a:t>
            </a:r>
            <a:endParaRPr sz="1800" b="1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 err="1"/>
              <a:t>land_surface_condition</a:t>
            </a:r>
            <a:r>
              <a:rPr lang="en-GB" sz="1400" dirty="0"/>
              <a:t> = t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 err="1"/>
              <a:t>foundation_type</a:t>
            </a:r>
            <a:r>
              <a:rPr lang="en-GB" sz="1400" dirty="0"/>
              <a:t> = </a:t>
            </a:r>
            <a:r>
              <a:rPr lang="en-GB" sz="1400" dirty="0" err="1"/>
              <a:t>i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 err="1"/>
              <a:t>roof_type</a:t>
            </a:r>
            <a:r>
              <a:rPr lang="en-GB" sz="1400" dirty="0"/>
              <a:t> = x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 err="1"/>
              <a:t>ground_floor_type</a:t>
            </a:r>
            <a:r>
              <a:rPr lang="en-GB" sz="1400" dirty="0"/>
              <a:t> = x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 err="1"/>
              <a:t>other_floor_type</a:t>
            </a:r>
            <a:r>
              <a:rPr lang="en-GB" sz="1400" dirty="0"/>
              <a:t> = s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dirty="0" err="1"/>
              <a:t>has_superstructure</a:t>
            </a:r>
            <a:r>
              <a:rPr lang="en-GB" sz="1400" dirty="0"/>
              <a:t> = </a:t>
            </a:r>
            <a:r>
              <a:rPr lang="en-GB" sz="1400" dirty="0" err="1"/>
              <a:t>cement_mortar_brick</a:t>
            </a:r>
            <a:r>
              <a:rPr lang="en-GB" sz="1400" dirty="0"/>
              <a:t> and </a:t>
            </a:r>
            <a:r>
              <a:rPr lang="en-GB" sz="1400" dirty="0" err="1"/>
              <a:t>rc_engineered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7" name="Google Shape;477;p53"/>
          <p:cNvPicPr preferRelativeResize="0"/>
          <p:nvPr/>
        </p:nvPicPr>
        <p:blipFill rotWithShape="1">
          <a:blip r:embed="rId3">
            <a:alphaModFix/>
          </a:blip>
          <a:srcRect l="20473" t="30733" r="13736" b="55104"/>
          <a:stretch/>
        </p:blipFill>
        <p:spPr>
          <a:xfrm>
            <a:off x="913175" y="1515163"/>
            <a:ext cx="6317573" cy="90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>
            <a:spLocks noGrp="1"/>
          </p:cNvSpPr>
          <p:nvPr>
            <p:ph type="title"/>
          </p:nvPr>
        </p:nvSpPr>
        <p:spPr>
          <a:xfrm>
            <a:off x="457200" y="366200"/>
            <a:ext cx="3171300" cy="105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Ideal Materials</a:t>
            </a:r>
            <a:endParaRPr/>
          </a:p>
        </p:txBody>
      </p:sp>
      <p:pic>
        <p:nvPicPr>
          <p:cNvPr id="484" name="Google Shape;484;p54"/>
          <p:cNvPicPr preferRelativeResize="0"/>
          <p:nvPr/>
        </p:nvPicPr>
        <p:blipFill rotWithShape="1">
          <a:blip r:embed="rId3">
            <a:alphaModFix/>
          </a:blip>
          <a:srcRect l="26913" t="58364" r="20724" b="35001"/>
          <a:stretch/>
        </p:blipFill>
        <p:spPr>
          <a:xfrm>
            <a:off x="913175" y="2946275"/>
            <a:ext cx="6700574" cy="56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4"/>
          <p:cNvSpPr txBox="1"/>
          <p:nvPr/>
        </p:nvSpPr>
        <p:spPr>
          <a:xfrm>
            <a:off x="913125" y="2213875"/>
            <a:ext cx="6640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Training the dataset using only the columns related to materials.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6" name="Google Shape;486;p54"/>
          <p:cNvSpPr txBox="1"/>
          <p:nvPr/>
        </p:nvSpPr>
        <p:spPr>
          <a:xfrm>
            <a:off x="907175" y="3553850"/>
            <a:ext cx="6700500" cy="10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Predicting the damage grade of the building with the ideal materials irrespective of the location using the model trained earlier.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predicted damage grade comes out to be 1 (Low Damage).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7" name="Google Shape;487;p54"/>
          <p:cNvSpPr/>
          <p:nvPr/>
        </p:nvSpPr>
        <p:spPr>
          <a:xfrm>
            <a:off x="1256750" y="3245900"/>
            <a:ext cx="282900" cy="2664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8D24E7-49F9-449D-9A90-9842DDB20B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80" t="35067" r="13794" b="56960"/>
          <a:stretch/>
        </p:blipFill>
        <p:spPr>
          <a:xfrm>
            <a:off x="907175" y="1680800"/>
            <a:ext cx="6640500" cy="5330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457200" y="218200"/>
            <a:ext cx="3171300" cy="12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Description of the </a:t>
            </a:r>
            <a:r>
              <a:rPr lang="en-GB" sz="2400">
                <a:solidFill>
                  <a:schemeClr val="accent1"/>
                </a:solidFill>
              </a:rPr>
              <a:t>Dataset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913175" y="1746150"/>
            <a:ext cx="45654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/>
              <a:t>The dataset consists of 39 columns (excluding building_id).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/>
              <a:t>There is data available for 260,601 buildings located in Nepal.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/>
              <a:t>There are no null or NaN values.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/>
          </a:p>
        </p:txBody>
      </p:sp>
      <p:pic>
        <p:nvPicPr>
          <p:cNvPr id="257" name="Google Shape;257;p28"/>
          <p:cNvPicPr preferRelativeResize="0"/>
          <p:nvPr/>
        </p:nvPicPr>
        <p:blipFill rotWithShape="1">
          <a:blip r:embed="rId3">
            <a:alphaModFix/>
          </a:blip>
          <a:srcRect l="10437" t="10604" r="75118" b="82425"/>
          <a:stretch/>
        </p:blipFill>
        <p:spPr>
          <a:xfrm>
            <a:off x="7122900" y="502088"/>
            <a:ext cx="1114425" cy="3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4387775" y="467750"/>
            <a:ext cx="29067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dataset was obtained from 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4">
            <a:alphaModFix/>
          </a:blip>
          <a:srcRect l="21085" t="22342" r="44165" b="5585"/>
          <a:stretch/>
        </p:blipFill>
        <p:spPr>
          <a:xfrm>
            <a:off x="5556475" y="898500"/>
            <a:ext cx="2680850" cy="370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>
            <a:spLocks noGrp="1"/>
          </p:cNvSpPr>
          <p:nvPr>
            <p:ph type="ctrTitle"/>
          </p:nvPr>
        </p:nvSpPr>
        <p:spPr>
          <a:xfrm>
            <a:off x="1561925" y="2180585"/>
            <a:ext cx="7003800" cy="12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Construct your own building</a:t>
            </a:r>
            <a:endParaRPr/>
          </a:p>
        </p:txBody>
      </p:sp>
      <p:sp>
        <p:nvSpPr>
          <p:cNvPr id="493" name="Google Shape;493;p55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Asking the user to input materials being used in the construction to predict the damage grade. 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"/>
          <p:cNvSpPr txBox="1">
            <a:spLocks noGrp="1"/>
          </p:cNvSpPr>
          <p:nvPr>
            <p:ph type="title"/>
          </p:nvPr>
        </p:nvSpPr>
        <p:spPr>
          <a:xfrm>
            <a:off x="457200" y="333225"/>
            <a:ext cx="3171300" cy="108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Construct your own </a:t>
            </a:r>
            <a:r>
              <a:rPr lang="en-GB">
                <a:solidFill>
                  <a:schemeClr val="accent1"/>
                </a:solidFill>
              </a:rPr>
              <a:t>building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99" name="Google Shape;499;p56"/>
          <p:cNvPicPr preferRelativeResize="0"/>
          <p:nvPr/>
        </p:nvPicPr>
        <p:blipFill rotWithShape="1">
          <a:blip r:embed="rId3">
            <a:alphaModFix/>
          </a:blip>
          <a:srcRect l="27090" t="26373" r="20913" b="56474"/>
          <a:stretch/>
        </p:blipFill>
        <p:spPr>
          <a:xfrm>
            <a:off x="913175" y="1689550"/>
            <a:ext cx="4935575" cy="10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 rotWithShape="1">
          <a:blip r:embed="rId4">
            <a:alphaModFix/>
          </a:blip>
          <a:srcRect l="26954" t="76486" r="20728" b="17809"/>
          <a:stretch/>
        </p:blipFill>
        <p:spPr>
          <a:xfrm>
            <a:off x="913175" y="3345775"/>
            <a:ext cx="5038973" cy="366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 txBox="1"/>
          <p:nvPr/>
        </p:nvSpPr>
        <p:spPr>
          <a:xfrm>
            <a:off x="821625" y="2733325"/>
            <a:ext cx="66273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Taking input from the user regarding the various building materials being used.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p56"/>
          <p:cNvSpPr txBox="1"/>
          <p:nvPr/>
        </p:nvSpPr>
        <p:spPr>
          <a:xfrm>
            <a:off x="857225" y="3711975"/>
            <a:ext cx="58344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Predicted damage grade by using the XGBoost model trained earlier.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 txBox="1">
            <a:spLocks noGrp="1"/>
          </p:cNvSpPr>
          <p:nvPr>
            <p:ph type="ctrTitle"/>
          </p:nvPr>
        </p:nvSpPr>
        <p:spPr>
          <a:xfrm>
            <a:off x="1561925" y="2878912"/>
            <a:ext cx="7003800" cy="5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508" name="Google Shape;508;p57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" name="Google Shape;513;p58"/>
          <p:cNvGraphicFramePr/>
          <p:nvPr>
            <p:extLst>
              <p:ext uri="{D42A27DB-BD31-4B8C-83A1-F6EECF244321}">
                <p14:modId xmlns:p14="http://schemas.microsoft.com/office/powerpoint/2010/main" val="967762536"/>
              </p:ext>
            </p:extLst>
          </p:nvPr>
        </p:nvGraphicFramePr>
        <p:xfrm>
          <a:off x="388200" y="64800"/>
          <a:ext cx="8367600" cy="5032860"/>
        </p:xfrm>
        <a:graphic>
          <a:graphicData uri="http://schemas.openxmlformats.org/drawingml/2006/table">
            <a:tbl>
              <a:tblPr>
                <a:noFill/>
                <a:tableStyleId>{BAB80669-1CEE-41AF-B749-A3D8DA5329C5}</a:tableStyleId>
              </a:tblPr>
              <a:tblGrid>
                <a:gridCol w="232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2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What are the most important factors which affect the damage grade of the buildings? </a:t>
                      </a:r>
                      <a:endParaRPr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Predict the damage grade of the buildings by training the models based on the given dataset.</a:t>
                      </a:r>
                      <a:endParaRPr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What are the ideal materials to be used in the construction that would suffer least damage?</a:t>
                      </a:r>
                      <a:endParaRPr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Create your own building.</a:t>
                      </a:r>
                      <a:endParaRPr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Predict the damage it might suffer in case of earthquake.</a:t>
                      </a:r>
                      <a:endParaRPr b="1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In descending order: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Foundation type = r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Ground  floor type = v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Has superstructure mud mortar stone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Geo level 1 id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Foundation type = i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Roof type = x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Has superstructure cement mortar brick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Foundation type = w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Has superstructure stone flag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Has superstructure mud mortar brick</a:t>
                      </a:r>
                      <a:endParaRPr sz="13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Using our trained</a:t>
                      </a:r>
                      <a:endParaRPr b="1" dirty="0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XGB Classifier </a:t>
                      </a:r>
                      <a:endParaRPr b="1" dirty="0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model, we have predicted the damage grade of buildings of our </a:t>
                      </a:r>
                      <a:r>
                        <a:rPr lang="en-GB" b="1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test values.</a:t>
                      </a:r>
                      <a:endParaRPr b="1" dirty="0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The ‘ideal’ materials:</a:t>
                      </a:r>
                      <a:endParaRPr sz="13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Land surface condition = t</a:t>
                      </a:r>
                      <a:endParaRPr sz="13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Foundation type = </a:t>
                      </a:r>
                      <a:r>
                        <a:rPr lang="en-GB" sz="1300" dirty="0" err="1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i</a:t>
                      </a:r>
                      <a:endParaRPr sz="13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Roof type = x</a:t>
                      </a:r>
                      <a:endParaRPr sz="13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Ground floor type = v</a:t>
                      </a:r>
                      <a:endParaRPr sz="13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Other floor type = </a:t>
                      </a:r>
                      <a:r>
                        <a:rPr lang="en-SG" sz="13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s</a:t>
                      </a:r>
                      <a:endParaRPr sz="13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Red Hat Display Medium"/>
                        <a:buChar char="-"/>
                      </a:pPr>
                      <a:r>
                        <a:rPr lang="en-GB" sz="13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superstructure = cement mortar brick and </a:t>
                      </a:r>
                      <a:r>
                        <a:rPr lang="en-GB" sz="1300" dirty="0" err="1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rc</a:t>
                      </a:r>
                      <a:r>
                        <a:rPr lang="en-GB" sz="13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 engineered</a:t>
                      </a:r>
                      <a:endParaRPr sz="13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We allowed users to input various building materials and predicted damage grade using our XGB Classifier trained model.</a:t>
                      </a:r>
                      <a:endParaRPr b="1" dirty="0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 txBox="1">
            <a:spLocks noGrp="1"/>
          </p:cNvSpPr>
          <p:nvPr>
            <p:ph type="title" idx="4294967295"/>
          </p:nvPr>
        </p:nvSpPr>
        <p:spPr>
          <a:xfrm>
            <a:off x="157600" y="124850"/>
            <a:ext cx="3171300" cy="48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graphicFrame>
        <p:nvGraphicFramePr>
          <p:cNvPr id="519" name="Google Shape;519;p59"/>
          <p:cNvGraphicFramePr/>
          <p:nvPr>
            <p:extLst>
              <p:ext uri="{D42A27DB-BD31-4B8C-83A1-F6EECF244321}">
                <p14:modId xmlns:p14="http://schemas.microsoft.com/office/powerpoint/2010/main" val="45883932"/>
              </p:ext>
            </p:extLst>
          </p:nvPr>
        </p:nvGraphicFramePr>
        <p:xfrm>
          <a:off x="254300" y="720150"/>
          <a:ext cx="8635375" cy="4271268"/>
        </p:xfrm>
        <a:graphic>
          <a:graphicData uri="http://schemas.openxmlformats.org/drawingml/2006/table">
            <a:tbl>
              <a:tblPr>
                <a:noFill/>
                <a:tableStyleId>{BAB80669-1CEE-41AF-B749-A3D8DA5329C5}</a:tableStyleId>
              </a:tblPr>
              <a:tblGrid>
                <a:gridCol w="208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8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accent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Chua Chiah Soon</a:t>
                      </a:r>
                      <a:endParaRPr sz="1600" b="1">
                        <a:solidFill>
                          <a:schemeClr val="accent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accent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Garg Astha</a:t>
                      </a:r>
                      <a:endParaRPr sz="1600" b="1">
                        <a:solidFill>
                          <a:schemeClr val="accent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accent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Ho Wei Yi Stanley</a:t>
                      </a:r>
                      <a:endParaRPr sz="1600" b="1">
                        <a:solidFill>
                          <a:schemeClr val="accent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>
                          <a:solidFill>
                            <a:schemeClr val="accent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Nurul Afiqah Binte Aris</a:t>
                      </a:r>
                      <a:endParaRPr sz="1600" b="1">
                        <a:solidFill>
                          <a:schemeClr val="accent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9400"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Problem Statements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Data Cleaning and Preparation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Statistical Analysis 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Machine Learning (</a:t>
                      </a:r>
                      <a:r>
                        <a:rPr lang="en-GB" sz="1200" dirty="0" err="1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GridSearchCV</a:t>
                      </a: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, SVM, Decision tree)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Presentation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Problem Statements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Data Exploration and Visualization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Machine Learning (Decision Tree, Random Forest, Gradient Boosting, </a:t>
                      </a:r>
                      <a:r>
                        <a:rPr lang="en-GB" sz="1200" dirty="0" err="1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XGBoost</a:t>
                      </a: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)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Identifying ‘ideal’ building materials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Construct your own building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Presentation</a:t>
                      </a:r>
                      <a:endParaRPr dirty="0"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Problem Statements</a:t>
                      </a:r>
                      <a:endParaRPr sz="12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Data Cleaning and Preparation</a:t>
                      </a:r>
                      <a:endParaRPr sz="12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Data Exploration and Visualization </a:t>
                      </a:r>
                      <a:endParaRPr sz="12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Machine Learning (XGBoost and GridSearchCV)</a:t>
                      </a:r>
                      <a:endParaRPr sz="120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Presentation</a:t>
                      </a:r>
                      <a:endParaRPr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Description of Dataset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SzPts val="1200"/>
                        <a:buFont typeface="Red Hat Display Medium"/>
                        <a:buChar char="●"/>
                      </a:pPr>
                      <a:r>
                        <a:rPr lang="en-GB" sz="1200" dirty="0">
                          <a:latin typeface="Red Hat Display Medium"/>
                          <a:ea typeface="Red Hat Display Medium"/>
                          <a:cs typeface="Red Hat Display Medium"/>
                          <a:sym typeface="Red Hat Display Medium"/>
                        </a:rPr>
                        <a:t>Presentation</a:t>
                      </a:r>
                      <a:endParaRPr sz="1200" dirty="0">
                        <a:latin typeface="Red Hat Display Medium"/>
                        <a:ea typeface="Red Hat Display Medium"/>
                        <a:cs typeface="Red Hat Display Medium"/>
                        <a:sym typeface="Red Hat Display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0"/>
          <p:cNvSpPr txBox="1"/>
          <p:nvPr/>
        </p:nvSpPr>
        <p:spPr>
          <a:xfrm>
            <a:off x="1797725" y="1398225"/>
            <a:ext cx="5726100" cy="25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Thank You!</a:t>
            </a:r>
            <a:endParaRPr sz="6000"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Any questions?</a:t>
            </a:r>
            <a:endParaRPr sz="6000" b="1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ctrTitle"/>
          </p:nvPr>
        </p:nvSpPr>
        <p:spPr>
          <a:xfrm>
            <a:off x="1561925" y="2222185"/>
            <a:ext cx="7003800" cy="12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 and Visualization</a:t>
            </a:r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1"/>
          </p:nvPr>
        </p:nvSpPr>
        <p:spPr>
          <a:xfrm>
            <a:off x="1561925" y="3533375"/>
            <a:ext cx="7003800" cy="27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Cleaning the data to suit the needs, performing exploratory analysis and visualizations.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>
                <a:solidFill>
                  <a:schemeClr val="accent1"/>
                </a:solidFill>
              </a:rPr>
              <a:t>Cleaning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and </a:t>
            </a:r>
            <a:r>
              <a:rPr lang="en-GB">
                <a:solidFill>
                  <a:schemeClr val="accent1"/>
                </a:solidFill>
              </a:rPr>
              <a:t>Preparation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1"/>
          </p:nvPr>
        </p:nvSpPr>
        <p:spPr>
          <a:xfrm>
            <a:off x="1709400" y="3995750"/>
            <a:ext cx="5725200" cy="70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/>
              <a:t>Extracting the different columns and dummy encoding them to the desired type</a:t>
            </a:r>
            <a:endParaRPr sz="1800"/>
          </a:p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 l="21271" t="36158" r="13539" b="42899"/>
          <a:stretch/>
        </p:blipFill>
        <p:spPr>
          <a:xfrm>
            <a:off x="1675225" y="2820775"/>
            <a:ext cx="5793549" cy="1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225" y="1535782"/>
            <a:ext cx="5793551" cy="57729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1709400" y="2158550"/>
            <a:ext cx="5725200" cy="70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/>
              <a:t>Removing </a:t>
            </a:r>
            <a:r>
              <a:rPr lang="en-GB" sz="1800" i="1"/>
              <a:t>building_id  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>
                <a:solidFill>
                  <a:schemeClr val="accent1"/>
                </a:solidFill>
              </a:rPr>
              <a:t>Exploration</a:t>
            </a:r>
            <a:r>
              <a:rPr lang="en-GB"/>
              <a:t> and </a:t>
            </a:r>
            <a:r>
              <a:rPr lang="en-GB">
                <a:solidFill>
                  <a:schemeClr val="accent1"/>
                </a:solidFill>
              </a:rPr>
              <a:t>Visualization</a:t>
            </a:r>
            <a:endParaRPr/>
          </a:p>
        </p:txBody>
      </p:sp>
      <p:sp>
        <p:nvSpPr>
          <p:cNvPr id="280" name="Google Shape;280;p31"/>
          <p:cNvSpPr txBox="1">
            <a:spLocks noGrp="1"/>
          </p:cNvSpPr>
          <p:nvPr>
            <p:ph type="body" idx="1"/>
          </p:nvPr>
        </p:nvSpPr>
        <p:spPr>
          <a:xfrm>
            <a:off x="695950" y="1544450"/>
            <a:ext cx="3237300" cy="9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Building features</a:t>
            </a:r>
            <a:endParaRPr b="1"/>
          </a:p>
        </p:txBody>
      </p:sp>
      <p:sp>
        <p:nvSpPr>
          <p:cNvPr id="281" name="Google Shape;281;p31"/>
          <p:cNvSpPr txBox="1"/>
          <p:nvPr/>
        </p:nvSpPr>
        <p:spPr>
          <a:xfrm>
            <a:off x="457200" y="2474750"/>
            <a:ext cx="35535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260, 601 building data entries with 3 mixed feature types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 continuous (excluding building_id)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8 categorical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22 binary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00" y="2963750"/>
            <a:ext cx="1809775" cy="15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700" y="1209713"/>
            <a:ext cx="1809775" cy="15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575" y="1307150"/>
            <a:ext cx="2478625" cy="31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>
                <a:solidFill>
                  <a:schemeClr val="accent1"/>
                </a:solidFill>
              </a:rPr>
              <a:t>Exploration</a:t>
            </a:r>
            <a:r>
              <a:rPr lang="en-GB"/>
              <a:t> and </a:t>
            </a:r>
            <a:r>
              <a:rPr lang="en-GB">
                <a:solidFill>
                  <a:schemeClr val="accent1"/>
                </a:solidFill>
              </a:rPr>
              <a:t>Visualization</a:t>
            </a:r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body" idx="1"/>
          </p:nvPr>
        </p:nvSpPr>
        <p:spPr>
          <a:xfrm>
            <a:off x="695950" y="1544450"/>
            <a:ext cx="3237300" cy="9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/>
              <a:t>Response variable</a:t>
            </a:r>
            <a:endParaRPr b="1"/>
          </a:p>
        </p:txBody>
      </p:sp>
      <p:sp>
        <p:nvSpPr>
          <p:cNvPr id="291" name="Google Shape;291;p32"/>
          <p:cNvSpPr txBox="1"/>
          <p:nvPr/>
        </p:nvSpPr>
        <p:spPr>
          <a:xfrm>
            <a:off x="457200" y="2474750"/>
            <a:ext cx="35535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260, 601 building data entries with ordinal type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 </a:t>
            </a:r>
            <a:r>
              <a:rPr lang="en-GB" sz="1200" i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ordinal</a:t>
            </a: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classes categorisation: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1 - Low Damage 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2 - Medium Damage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</a:pPr>
            <a:r>
              <a:rPr lang="en-GB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3 - High Damage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975" y="2625925"/>
            <a:ext cx="30289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>
                <a:solidFill>
                  <a:schemeClr val="accent1"/>
                </a:solidFill>
              </a:rPr>
              <a:t>Exploration</a:t>
            </a:r>
            <a:r>
              <a:rPr lang="en-GB"/>
              <a:t> and </a:t>
            </a:r>
            <a:r>
              <a:rPr lang="en-GB">
                <a:solidFill>
                  <a:schemeClr val="accent1"/>
                </a:solidFill>
              </a:rPr>
              <a:t>Visualization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8" name="Google Shape;298;p33"/>
          <p:cNvSpPr txBox="1">
            <a:spLocks noGrp="1"/>
          </p:cNvSpPr>
          <p:nvPr>
            <p:ph type="body" idx="1"/>
          </p:nvPr>
        </p:nvSpPr>
        <p:spPr>
          <a:xfrm>
            <a:off x="682900" y="1752050"/>
            <a:ext cx="3825300" cy="26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Majority of the buildings suffered medium damage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3 classes are imbalanced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99" name="Google Shape;299;p33"/>
          <p:cNvPicPr preferRelativeResize="0"/>
          <p:nvPr/>
        </p:nvPicPr>
        <p:blipFill rotWithShape="1">
          <a:blip r:embed="rId3">
            <a:alphaModFix/>
          </a:blip>
          <a:srcRect l="21979" t="32994" r="35034" b="16685"/>
          <a:stretch/>
        </p:blipFill>
        <p:spPr>
          <a:xfrm>
            <a:off x="4657250" y="1282863"/>
            <a:ext cx="3688577" cy="287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3171300" cy="141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>
                <a:solidFill>
                  <a:schemeClr val="accent1"/>
                </a:solidFill>
              </a:rPr>
              <a:t>Exploration</a:t>
            </a:r>
            <a:r>
              <a:rPr lang="en-GB"/>
              <a:t> and </a:t>
            </a:r>
            <a:r>
              <a:rPr lang="en-GB">
                <a:solidFill>
                  <a:schemeClr val="accent1"/>
                </a:solidFill>
              </a:rPr>
              <a:t>Visualization</a:t>
            </a:r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body" idx="1"/>
          </p:nvPr>
        </p:nvSpPr>
        <p:spPr>
          <a:xfrm>
            <a:off x="712925" y="1503325"/>
            <a:ext cx="6145200" cy="287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Plotting features vs damage_grade</a:t>
            </a:r>
            <a:endParaRPr/>
          </a:p>
          <a:p>
            <a:pPr marL="457200" lvl="0" indent="-3556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2000"/>
              <a:buChar char="╸"/>
            </a:pPr>
            <a:r>
              <a:rPr lang="en-GB" sz="2000"/>
              <a:t>Continuous</a:t>
            </a:r>
            <a:endParaRPr sz="2000"/>
          </a:p>
          <a:p>
            <a:pPr marL="45720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3">
            <a:alphaModFix/>
          </a:blip>
          <a:srcRect l="22237" t="40131" r="14979" b="14847"/>
          <a:stretch/>
        </p:blipFill>
        <p:spPr>
          <a:xfrm>
            <a:off x="3969050" y="2272202"/>
            <a:ext cx="4586149" cy="219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land template">
  <a:themeElements>
    <a:clrScheme name="Custom 347">
      <a:dk1>
        <a:srgbClr val="142236"/>
      </a:dk1>
      <a:lt1>
        <a:srgbClr val="FFFFFF"/>
      </a:lt1>
      <a:dk2>
        <a:srgbClr val="667180"/>
      </a:dk2>
      <a:lt2>
        <a:srgbClr val="E5E8EB"/>
      </a:lt2>
      <a:accent1>
        <a:srgbClr val="FF6035"/>
      </a:accent1>
      <a:accent2>
        <a:srgbClr val="BB1C0B"/>
      </a:accent2>
      <a:accent3>
        <a:srgbClr val="1DC8E6"/>
      </a:accent3>
      <a:accent4>
        <a:srgbClr val="0D7FA3"/>
      </a:accent4>
      <a:accent5>
        <a:srgbClr val="8FC55D"/>
      </a:accent5>
      <a:accent6>
        <a:srgbClr val="4E9934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1319</Words>
  <Application>Microsoft Office PowerPoint</Application>
  <PresentationFormat>On-screen Show (16:9)</PresentationFormat>
  <Paragraphs>266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Red Hat Display Black</vt:lpstr>
      <vt:lpstr>Montserrat</vt:lpstr>
      <vt:lpstr>Raleway Medium</vt:lpstr>
      <vt:lpstr>Arial</vt:lpstr>
      <vt:lpstr>Red Hat Display</vt:lpstr>
      <vt:lpstr>Lato</vt:lpstr>
      <vt:lpstr>Raleway SemiBold</vt:lpstr>
      <vt:lpstr>Red Hat Display Medium</vt:lpstr>
      <vt:lpstr>Raleway</vt:lpstr>
      <vt:lpstr>Focus</vt:lpstr>
      <vt:lpstr>Rutland template</vt:lpstr>
      <vt:lpstr>Modelling Earthquake Damage</vt:lpstr>
      <vt:lpstr>Problem Statements</vt:lpstr>
      <vt:lpstr>Description of the Dataset</vt:lpstr>
      <vt:lpstr>Data Exploration and Visualization</vt:lpstr>
      <vt:lpstr>Data Cleaning  and Preparation</vt:lpstr>
      <vt:lpstr>Data Exploration and Visualization</vt:lpstr>
      <vt:lpstr>Data Exploration and Visualization</vt:lpstr>
      <vt:lpstr>Data Exploration and Visualization</vt:lpstr>
      <vt:lpstr>Data Exploration and Visualization</vt:lpstr>
      <vt:lpstr>geo_level_1_id vs damage_grade</vt:lpstr>
      <vt:lpstr>PowerPoint Presentation</vt:lpstr>
      <vt:lpstr>An Interesting Observation</vt:lpstr>
      <vt:lpstr>An Interesting Observation</vt:lpstr>
      <vt:lpstr>Data Exploration and Visualization </vt:lpstr>
      <vt:lpstr>Statistical Analysis</vt:lpstr>
      <vt:lpstr> Statistical Analysis </vt:lpstr>
      <vt:lpstr>Machine Learning</vt:lpstr>
      <vt:lpstr>Machine Learning GridSearchCV </vt:lpstr>
      <vt:lpstr>Machine Learning Support Vector  Machine (SVM)</vt:lpstr>
      <vt:lpstr>Machine Learning Predicting damage  grade</vt:lpstr>
      <vt:lpstr> Machine Learning Ensemble methods </vt:lpstr>
      <vt:lpstr>Machine Learning Random Forest</vt:lpstr>
      <vt:lpstr>Machine Learning Gradient Boosting</vt:lpstr>
      <vt:lpstr>Machine Learning XGBClassifier</vt:lpstr>
      <vt:lpstr>Machine Learning GridSearchCV example</vt:lpstr>
      <vt:lpstr>Feature  Importance</vt:lpstr>
      <vt:lpstr>Which building materials suffer least damage from earthquake?</vt:lpstr>
      <vt:lpstr>Data Exploration Ideal Materials</vt:lpstr>
      <vt:lpstr>Data Exploration Ideal Materials</vt:lpstr>
      <vt:lpstr>Construct your own building</vt:lpstr>
      <vt:lpstr>Construct your own building</vt:lpstr>
      <vt:lpstr>Conclusion</vt:lpstr>
      <vt:lpstr>PowerPoint Presentation</vt:lpstr>
      <vt:lpstr>Contributions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Earthquake Damage</dc:title>
  <cp:lastModifiedBy>Stanley Ho</cp:lastModifiedBy>
  <cp:revision>10</cp:revision>
  <dcterms:modified xsi:type="dcterms:W3CDTF">2020-04-19T22:02:29Z</dcterms:modified>
</cp:coreProperties>
</file>